
<file path=[Content_Types].xml><?xml version="1.0" encoding="utf-8"?>
<Types xmlns="http://schemas.openxmlformats.org/package/2006/content-types">
  <Default Extension="png" ContentType="image/png"/>
  <Default Extension="webp"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61" r:id="rId5"/>
    <p:sldId id="262" r:id="rId6"/>
    <p:sldId id="258" r:id="rId7"/>
    <p:sldId id="265" r:id="rId8"/>
    <p:sldId id="264" r:id="rId9"/>
    <p:sldId id="259" r:id="rId10"/>
    <p:sldId id="266" r:id="rId11"/>
    <p:sldId id="260"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5" autoAdjust="0"/>
    <p:restoredTop sz="94660"/>
  </p:normalViewPr>
  <p:slideViewPr>
    <p:cSldViewPr snapToGrid="0">
      <p:cViewPr varScale="1">
        <p:scale>
          <a:sx n="115" d="100"/>
          <a:sy n="115" d="100"/>
        </p:scale>
        <p:origin x="25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jpg>
</file>

<file path=ppt/media/image2.gif>
</file>

<file path=ppt/media/image3.webp>
</file>

<file path=ppt/media/image4.webp>
</file>

<file path=ppt/media/image5.png>
</file>

<file path=ppt/media/image5.webp>
</file>

<file path=ppt/media/image6.webp>
</file>

<file path=ppt/media/image7.webp>
</file>

<file path=ppt/media/image8.png>
</file>

<file path=ppt/media/image9.web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EDA4C24-5526-4C2A-8E9D-F9BA08624708}"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3524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EDA4C24-5526-4C2A-8E9D-F9BA08624708}" type="slidenum">
              <a:rPr lang="zh-CN" altLang="en-US" smtClean="0"/>
              <a:t>‹#›</a:t>
            </a:fld>
            <a:endParaRPr lang="zh-CN" altLang="en-US"/>
          </a:p>
        </p:txBody>
      </p:sp>
    </p:spTree>
    <p:extLst>
      <p:ext uri="{BB962C8B-B14F-4D97-AF65-F5344CB8AC3E}">
        <p14:creationId xmlns:p14="http://schemas.microsoft.com/office/powerpoint/2010/main" val="141760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EDA4C24-5526-4C2A-8E9D-F9BA08624708}" type="slidenum">
              <a:rPr lang="zh-CN" altLang="en-US" smtClean="0"/>
              <a:t>‹#›</a:t>
            </a:fld>
            <a:endParaRPr lang="zh-CN" altLang="en-US"/>
          </a:p>
        </p:txBody>
      </p:sp>
    </p:spTree>
    <p:extLst>
      <p:ext uri="{BB962C8B-B14F-4D97-AF65-F5344CB8AC3E}">
        <p14:creationId xmlns:p14="http://schemas.microsoft.com/office/powerpoint/2010/main" val="1186504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EDA4C24-5526-4C2A-8E9D-F9BA08624708}" type="slidenum">
              <a:rPr lang="zh-CN" altLang="en-US" smtClean="0"/>
              <a:t>‹#›</a:t>
            </a:fld>
            <a:endParaRPr lang="zh-CN" altLang="en-US"/>
          </a:p>
        </p:txBody>
      </p:sp>
    </p:spTree>
    <p:extLst>
      <p:ext uri="{BB962C8B-B14F-4D97-AF65-F5344CB8AC3E}">
        <p14:creationId xmlns:p14="http://schemas.microsoft.com/office/powerpoint/2010/main" val="3203064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EDA4C24-5526-4C2A-8E9D-F9BA08624708}"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2507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EDA4C24-5526-4C2A-8E9D-F9BA08624708}" type="slidenum">
              <a:rPr lang="zh-CN" altLang="en-US" smtClean="0"/>
              <a:t>‹#›</a:t>
            </a:fld>
            <a:endParaRPr lang="zh-CN" altLang="en-US"/>
          </a:p>
        </p:txBody>
      </p:sp>
    </p:spTree>
    <p:extLst>
      <p:ext uri="{BB962C8B-B14F-4D97-AF65-F5344CB8AC3E}">
        <p14:creationId xmlns:p14="http://schemas.microsoft.com/office/powerpoint/2010/main" val="1770301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097280" y="2582334"/>
            <a:ext cx="4937760" cy="33782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217920" y="2582334"/>
            <a:ext cx="4937760" cy="33782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EDA4C24-5526-4C2A-8E9D-F9BA08624708}" type="slidenum">
              <a:rPr lang="zh-CN" altLang="en-US" smtClean="0"/>
              <a:t>‹#›</a:t>
            </a:fld>
            <a:endParaRPr lang="zh-CN" altLang="en-US"/>
          </a:p>
        </p:txBody>
      </p:sp>
    </p:spTree>
    <p:extLst>
      <p:ext uri="{BB962C8B-B14F-4D97-AF65-F5344CB8AC3E}">
        <p14:creationId xmlns:p14="http://schemas.microsoft.com/office/powerpoint/2010/main" val="3910974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EDA4C24-5526-4C2A-8E9D-F9BA08624708}" type="slidenum">
              <a:rPr lang="zh-CN" altLang="en-US" smtClean="0"/>
              <a:t>‹#›</a:t>
            </a:fld>
            <a:endParaRPr lang="zh-CN" altLang="en-US"/>
          </a:p>
        </p:txBody>
      </p:sp>
    </p:spTree>
    <p:extLst>
      <p:ext uri="{BB962C8B-B14F-4D97-AF65-F5344CB8AC3E}">
        <p14:creationId xmlns:p14="http://schemas.microsoft.com/office/powerpoint/2010/main" val="3165084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AEDA4C24-5526-4C2A-8E9D-F9BA08624708}" type="slidenum">
              <a:rPr lang="zh-CN" altLang="en-US" smtClean="0"/>
              <a:t>‹#›</a:t>
            </a:fld>
            <a:endParaRPr lang="zh-CN" altLang="en-US"/>
          </a:p>
        </p:txBody>
      </p:sp>
    </p:spTree>
    <p:extLst>
      <p:ext uri="{BB962C8B-B14F-4D97-AF65-F5344CB8AC3E}">
        <p14:creationId xmlns:p14="http://schemas.microsoft.com/office/powerpoint/2010/main" val="1552039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F3C18DB-40F0-45D9-94CF-7B1087C20E29}" type="datetimeFigureOut">
              <a:rPr lang="zh-CN" altLang="en-US" smtClean="0"/>
              <a:t>2024/3/8</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EDA4C24-5526-4C2A-8E9D-F9BA08624708}" type="slidenum">
              <a:rPr lang="zh-CN" altLang="en-US" smtClean="0"/>
              <a:t>‹#›</a:t>
            </a:fld>
            <a:endParaRPr lang="zh-CN" altLang="en-US"/>
          </a:p>
        </p:txBody>
      </p:sp>
    </p:spTree>
    <p:extLst>
      <p:ext uri="{BB962C8B-B14F-4D97-AF65-F5344CB8AC3E}">
        <p14:creationId xmlns:p14="http://schemas.microsoft.com/office/powerpoint/2010/main" val="4265925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8F3C18DB-40F0-45D9-94CF-7B1087C20E29}" type="datetimeFigureOut">
              <a:rPr lang="zh-CN" altLang="en-US" smtClean="0"/>
              <a:t>2024/3/8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EDA4C24-5526-4C2A-8E9D-F9BA08624708}" type="slidenum">
              <a:rPr lang="zh-CN" altLang="en-US" smtClean="0"/>
              <a:t>‹#›</a:t>
            </a:fld>
            <a:endParaRPr lang="zh-CN" altLang="en-US"/>
          </a:p>
        </p:txBody>
      </p:sp>
    </p:spTree>
    <p:extLst>
      <p:ext uri="{BB962C8B-B14F-4D97-AF65-F5344CB8AC3E}">
        <p14:creationId xmlns:p14="http://schemas.microsoft.com/office/powerpoint/2010/main" val="1225310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F3C18DB-40F0-45D9-94CF-7B1087C20E29}" type="datetimeFigureOut">
              <a:rPr lang="zh-CN" altLang="en-US" smtClean="0"/>
              <a:t>2024/3/8</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EDA4C24-5526-4C2A-8E9D-F9BA08624708}"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13833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web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web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web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web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webp"/><Relationship Id="rId2" Type="http://schemas.openxmlformats.org/officeDocument/2006/relationships/image" Target="../media/image6.web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6.web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503545" y="1772187"/>
            <a:ext cx="4772236" cy="2554545"/>
          </a:xfrm>
          <a:prstGeom prst="rect">
            <a:avLst/>
          </a:prstGeom>
          <a:noFill/>
        </p:spPr>
        <p:txBody>
          <a:bodyPr wrap="square" rtlCol="0">
            <a:spAutoFit/>
          </a:bodyPr>
          <a:lstStyle/>
          <a:p>
            <a:r>
              <a:rPr lang="zh-CN" altLang="en-US" sz="3200" dirty="0" smtClean="0"/>
              <a:t>讨论：</a:t>
            </a:r>
            <a:endParaRPr lang="en-US" altLang="zh-CN" sz="3200" dirty="0" smtClean="0"/>
          </a:p>
          <a:p>
            <a:r>
              <a:rPr lang="zh-CN" altLang="en-US" sz="3200" dirty="0" smtClean="0"/>
              <a:t>机械波与光波的区别</a:t>
            </a:r>
            <a:endParaRPr lang="en-US" altLang="zh-CN" sz="3200" dirty="0" smtClean="0"/>
          </a:p>
          <a:p>
            <a:r>
              <a:rPr lang="zh-CN" altLang="en-US" sz="3200" dirty="0" smtClean="0"/>
              <a:t>光的波粒二象性的理解</a:t>
            </a:r>
          </a:p>
          <a:p>
            <a:r>
              <a:rPr lang="zh-CN" altLang="en-US" sz="3200" dirty="0" smtClean="0"/>
              <a:t>光传播的叠加</a:t>
            </a:r>
          </a:p>
          <a:p>
            <a:r>
              <a:rPr lang="zh-CN" altLang="en-US" sz="3200" dirty="0" smtClean="0"/>
              <a:t>科学是不是真理</a:t>
            </a:r>
          </a:p>
        </p:txBody>
      </p:sp>
    </p:spTree>
    <p:extLst>
      <p:ext uri="{BB962C8B-B14F-4D97-AF65-F5344CB8AC3E}">
        <p14:creationId xmlns:p14="http://schemas.microsoft.com/office/powerpoint/2010/main" val="18988552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947" y="1754907"/>
            <a:ext cx="7157293" cy="4050723"/>
          </a:xfrm>
          <a:prstGeom prst="rect">
            <a:avLst/>
          </a:prstGeom>
        </p:spPr>
      </p:pic>
      <p:sp>
        <p:nvSpPr>
          <p:cNvPr id="6" name="矩形 5"/>
          <p:cNvSpPr/>
          <p:nvPr/>
        </p:nvSpPr>
        <p:spPr>
          <a:xfrm>
            <a:off x="8423563" y="1754907"/>
            <a:ext cx="2780145" cy="2308324"/>
          </a:xfrm>
          <a:prstGeom prst="rect">
            <a:avLst/>
          </a:prstGeom>
        </p:spPr>
        <p:txBody>
          <a:bodyPr wrap="square">
            <a:spAutoFit/>
          </a:bodyPr>
          <a:lstStyle/>
          <a:p>
            <a:r>
              <a:rPr lang="zh-CN" altLang="en-US" dirty="0" smtClean="0">
                <a:solidFill>
                  <a:srgbClr val="333333"/>
                </a:solidFill>
                <a:latin typeface="Helvetica Neue"/>
              </a:rPr>
              <a:t>光拍</a:t>
            </a:r>
            <a:endParaRPr lang="en-US" altLang="zh-CN" dirty="0" smtClean="0">
              <a:solidFill>
                <a:srgbClr val="333333"/>
              </a:solidFill>
              <a:latin typeface="Helvetica Neue"/>
            </a:endParaRPr>
          </a:p>
          <a:p>
            <a:r>
              <a:rPr lang="zh-CN" altLang="en-US" dirty="0" smtClean="0">
                <a:solidFill>
                  <a:srgbClr val="333333"/>
                </a:solidFill>
                <a:latin typeface="Helvetica Neue"/>
              </a:rPr>
              <a:t>两</a:t>
            </a:r>
            <a:r>
              <a:rPr lang="zh-CN" altLang="en-US" dirty="0">
                <a:solidFill>
                  <a:srgbClr val="333333"/>
                </a:solidFill>
                <a:latin typeface="Helvetica Neue"/>
              </a:rPr>
              <a:t>个在同一方向上传播的振动方向相同，振幅相等而频率相差很小的单色光波的叠加的结果将产生光学上有意义的“拍”</a:t>
            </a:r>
            <a:r>
              <a:rPr lang="zh-CN" altLang="en-US" dirty="0" smtClean="0">
                <a:solidFill>
                  <a:srgbClr val="333333"/>
                </a:solidFill>
                <a:latin typeface="Helvetica Neue"/>
              </a:rPr>
              <a:t>现象</a:t>
            </a:r>
            <a:endParaRPr lang="en-US" altLang="zh-CN" dirty="0" smtClean="0">
              <a:solidFill>
                <a:srgbClr val="333333"/>
              </a:solidFill>
              <a:latin typeface="Helvetica Neue"/>
            </a:endParaRPr>
          </a:p>
          <a:p>
            <a:r>
              <a:rPr lang="zh-CN" altLang="en-US" dirty="0" smtClean="0"/>
              <a:t>是光电</a:t>
            </a:r>
            <a:r>
              <a:rPr lang="zh-CN" altLang="en-US" dirty="0"/>
              <a:t>信息技术中检测微小频率差</a:t>
            </a:r>
            <a:r>
              <a:rPr lang="zh-CN" altLang="en-US" dirty="0" smtClean="0"/>
              <a:t>的好方法</a:t>
            </a:r>
            <a:r>
              <a:rPr lang="zh-CN" altLang="en-US" dirty="0"/>
              <a:t>。</a:t>
            </a:r>
          </a:p>
        </p:txBody>
      </p:sp>
    </p:spTree>
    <p:extLst>
      <p:ext uri="{BB962C8B-B14F-4D97-AF65-F5344CB8AC3E}">
        <p14:creationId xmlns:p14="http://schemas.microsoft.com/office/powerpoint/2010/main" val="28694575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650197" y="732848"/>
            <a:ext cx="3057247" cy="584775"/>
          </a:xfrm>
          <a:prstGeom prst="rect">
            <a:avLst/>
          </a:prstGeom>
          <a:noFill/>
        </p:spPr>
        <p:txBody>
          <a:bodyPr wrap="none" rtlCol="0">
            <a:spAutoFit/>
          </a:bodyPr>
          <a:lstStyle/>
          <a:p>
            <a:r>
              <a:rPr lang="zh-CN" altLang="en-US" sz="3200" dirty="0" smtClean="0"/>
              <a:t>科学是不是真理</a:t>
            </a:r>
            <a:endParaRPr lang="zh-CN" altLang="en-US" sz="3200" dirty="0"/>
          </a:p>
        </p:txBody>
      </p:sp>
      <p:sp>
        <p:nvSpPr>
          <p:cNvPr id="2" name="文本框 1"/>
          <p:cNvSpPr txBox="1"/>
          <p:nvPr/>
        </p:nvSpPr>
        <p:spPr>
          <a:xfrm>
            <a:off x="4959928" y="2234132"/>
            <a:ext cx="5347854" cy="3139321"/>
          </a:xfrm>
          <a:prstGeom prst="rect">
            <a:avLst/>
          </a:prstGeom>
          <a:noFill/>
        </p:spPr>
        <p:txBody>
          <a:bodyPr wrap="square" rtlCol="0">
            <a:spAutoFit/>
          </a:bodyPr>
          <a:lstStyle/>
          <a:p>
            <a:r>
              <a:rPr lang="zh-CN" altLang="en-US" dirty="0"/>
              <a:t>专家</a:t>
            </a:r>
            <a:r>
              <a:rPr lang="zh-CN" altLang="en-US" dirty="0" smtClean="0"/>
              <a:t>观点：</a:t>
            </a:r>
            <a:endParaRPr lang="en-US" altLang="zh-CN" dirty="0" smtClean="0"/>
          </a:p>
          <a:p>
            <a:r>
              <a:rPr lang="zh-CN" altLang="en-US" dirty="0" smtClean="0"/>
              <a:t>科学</a:t>
            </a:r>
            <a:r>
              <a:rPr lang="zh-CN" altLang="en-US" dirty="0"/>
              <a:t>不是真理，科学是由实践检验并无限趋近真理的方法。科学是在探索真理的过程中，在一定条件下的、按照特定方法构造的可以自圆其说的方法论和知识体系。真理不等于科学，真理是在一定条件下，人们对于客观事物及其规律的正确反映。在探索真理的过程中，科学时常会出错，但科学追求的目的是真理；真理是客观存在的，不论人们在认识事物的时候可能得出多少种结论，但只有一种符合客观实际的认识才是真理，但是真理不是知识体系</a:t>
            </a:r>
            <a:r>
              <a:rPr lang="zh-CN" altLang="en-US" dirty="0" smtClean="0"/>
              <a:t>。</a:t>
            </a:r>
            <a:endParaRPr lang="en-US" altLang="zh-CN" dirty="0" smtClean="0"/>
          </a:p>
          <a:p>
            <a:pPr algn="r"/>
            <a:r>
              <a:rPr lang="zh-CN" altLang="en-US" dirty="0" smtClean="0"/>
              <a:t>李</a:t>
            </a:r>
            <a:r>
              <a:rPr lang="zh-CN" altLang="en-US" dirty="0"/>
              <a:t>志民</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6132" y="1824902"/>
            <a:ext cx="2638521" cy="3957782"/>
          </a:xfrm>
          <a:prstGeom prst="rect">
            <a:avLst/>
          </a:prstGeom>
        </p:spPr>
      </p:pic>
      <p:sp>
        <p:nvSpPr>
          <p:cNvPr id="5" name="文本框 4"/>
          <p:cNvSpPr txBox="1"/>
          <p:nvPr/>
        </p:nvSpPr>
        <p:spPr>
          <a:xfrm>
            <a:off x="0" y="6400799"/>
            <a:ext cx="7109639" cy="369332"/>
          </a:xfrm>
          <a:prstGeom prst="rect">
            <a:avLst/>
          </a:prstGeom>
          <a:noFill/>
        </p:spPr>
        <p:txBody>
          <a:bodyPr wrap="none" rtlCol="0">
            <a:spAutoFit/>
          </a:bodyPr>
          <a:lstStyle/>
          <a:p>
            <a:r>
              <a:rPr lang="zh-CN" altLang="en-US" dirty="0"/>
              <a:t>李志</a:t>
            </a:r>
            <a:r>
              <a:rPr lang="zh-CN" altLang="en-US" dirty="0" smtClean="0"/>
              <a:t>民：中国</a:t>
            </a:r>
            <a:r>
              <a:rPr lang="zh-CN" altLang="en-US" dirty="0"/>
              <a:t>教育发展战略学会副会长兼人才发展专业委员会理事长</a:t>
            </a:r>
          </a:p>
        </p:txBody>
      </p:sp>
    </p:spTree>
    <p:extLst>
      <p:ext uri="{BB962C8B-B14F-4D97-AF65-F5344CB8AC3E}">
        <p14:creationId xmlns:p14="http://schemas.microsoft.com/office/powerpoint/2010/main" val="19122627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867564" y="1025236"/>
            <a:ext cx="184731" cy="369332"/>
          </a:xfrm>
          <a:prstGeom prst="rect">
            <a:avLst/>
          </a:prstGeom>
          <a:noFill/>
        </p:spPr>
        <p:txBody>
          <a:bodyPr wrap="none" rtlCol="0">
            <a:spAutoFit/>
          </a:bodyPr>
          <a:lstStyle/>
          <a:p>
            <a:endParaRPr lang="zh-CN" altLang="en-US" dirty="0"/>
          </a:p>
        </p:txBody>
      </p:sp>
      <p:sp>
        <p:nvSpPr>
          <p:cNvPr id="6" name="文本框 5"/>
          <p:cNvSpPr txBox="1"/>
          <p:nvPr/>
        </p:nvSpPr>
        <p:spPr>
          <a:xfrm>
            <a:off x="4090474" y="917514"/>
            <a:ext cx="3877985" cy="584775"/>
          </a:xfrm>
          <a:prstGeom prst="rect">
            <a:avLst/>
          </a:prstGeom>
          <a:noFill/>
        </p:spPr>
        <p:txBody>
          <a:bodyPr wrap="none" rtlCol="0">
            <a:spAutoFit/>
          </a:bodyPr>
          <a:lstStyle/>
          <a:p>
            <a:r>
              <a:rPr lang="zh-CN" altLang="en-US" sz="3200" dirty="0" smtClean="0"/>
              <a:t>机械波与光波的区别</a:t>
            </a:r>
            <a:endParaRPr lang="zh-CN" altLang="en-US" sz="3200"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5690" y="1886989"/>
            <a:ext cx="6724899" cy="4122103"/>
          </a:xfrm>
          <a:prstGeom prst="rect">
            <a:avLst/>
          </a:prstGeom>
        </p:spPr>
      </p:pic>
    </p:spTree>
    <p:extLst>
      <p:ext uri="{BB962C8B-B14F-4D97-AF65-F5344CB8AC3E}">
        <p14:creationId xmlns:p14="http://schemas.microsoft.com/office/powerpoint/2010/main" val="38625597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801092" y="1727952"/>
            <a:ext cx="9411854" cy="923330"/>
          </a:xfrm>
          <a:prstGeom prst="rect">
            <a:avLst/>
          </a:prstGeom>
          <a:noFill/>
        </p:spPr>
        <p:txBody>
          <a:bodyPr wrap="square" rtlCol="0">
            <a:spAutoFit/>
          </a:bodyPr>
          <a:lstStyle/>
          <a:p>
            <a:r>
              <a:rPr lang="zh-CN" altLang="en-US" dirty="0"/>
              <a:t>机械波是由机械振动产生的，机械波只能在介质</a:t>
            </a:r>
            <a:r>
              <a:rPr lang="zh-CN" altLang="en-US" dirty="0" smtClean="0"/>
              <a:t>中</a:t>
            </a:r>
            <a:r>
              <a:rPr lang="en-US" altLang="zh-CN" dirty="0" smtClean="0"/>
              <a:t>(</a:t>
            </a:r>
            <a:r>
              <a:rPr lang="zh-CN" altLang="en-US" dirty="0" smtClean="0"/>
              <a:t>实物</a:t>
            </a:r>
            <a:r>
              <a:rPr lang="en-US" altLang="zh-CN" dirty="0" smtClean="0"/>
              <a:t>)</a:t>
            </a:r>
            <a:r>
              <a:rPr lang="zh-CN" altLang="en-US" dirty="0" smtClean="0"/>
              <a:t>传播</a:t>
            </a:r>
            <a:r>
              <a:rPr lang="zh-CN" altLang="en-US" dirty="0"/>
              <a:t>，不能在真空中传播</a:t>
            </a:r>
            <a:r>
              <a:rPr lang="zh-CN" altLang="en-US" dirty="0" smtClean="0"/>
              <a:t>。</a:t>
            </a:r>
            <a:endParaRPr lang="en-US" altLang="zh-CN" dirty="0" smtClean="0"/>
          </a:p>
          <a:p>
            <a:r>
              <a:rPr lang="zh-CN" altLang="en-US" dirty="0" smtClean="0"/>
              <a:t>没有</a:t>
            </a:r>
            <a:r>
              <a:rPr lang="zh-CN" altLang="en-US" dirty="0"/>
              <a:t>传播介质，即使机械振动再强烈也不会产生机械波</a:t>
            </a:r>
            <a:r>
              <a:rPr lang="zh-CN" altLang="en-US" dirty="0" smtClean="0"/>
              <a:t>。</a:t>
            </a:r>
            <a:endParaRPr lang="en-US" altLang="zh-CN" dirty="0"/>
          </a:p>
          <a:p>
            <a:r>
              <a:rPr lang="zh-CN" altLang="en-US" dirty="0" smtClean="0"/>
              <a:t>机械波</a:t>
            </a:r>
            <a:r>
              <a:rPr lang="zh-CN" altLang="en-US" dirty="0"/>
              <a:t>可以是横波，也可以是纵波</a:t>
            </a:r>
            <a:r>
              <a:rPr lang="zh-CN" altLang="en-US" dirty="0" smtClean="0"/>
              <a:t>。</a:t>
            </a:r>
            <a:endParaRPr lang="zh-CN" altLang="en-US" dirty="0"/>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1723" y="2761094"/>
            <a:ext cx="7981950" cy="2681077"/>
          </a:xfrm>
          <a:prstGeom prst="rect">
            <a:avLst/>
          </a:prstGeom>
        </p:spPr>
      </p:pic>
    </p:spTree>
    <p:extLst>
      <p:ext uri="{BB962C8B-B14F-4D97-AF65-F5344CB8AC3E}">
        <p14:creationId xmlns:p14="http://schemas.microsoft.com/office/powerpoint/2010/main" val="37244682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160" y="1652273"/>
            <a:ext cx="6235821" cy="3874765"/>
          </a:xfrm>
          <a:prstGeom prst="rect">
            <a:avLst/>
          </a:prstGeom>
        </p:spPr>
      </p:pic>
      <mc:AlternateContent xmlns:mc="http://schemas.openxmlformats.org/markup-compatibility/2006" xmlns:a14="http://schemas.microsoft.com/office/drawing/2010/main">
        <mc:Choice Requires="a14">
          <p:sp>
            <p:nvSpPr>
              <p:cNvPr id="5" name="文本框 4"/>
              <p:cNvSpPr txBox="1"/>
              <p:nvPr/>
            </p:nvSpPr>
            <p:spPr>
              <a:xfrm>
                <a:off x="6724073" y="1742628"/>
                <a:ext cx="4781665" cy="1477328"/>
              </a:xfrm>
              <a:prstGeom prst="rect">
                <a:avLst/>
              </a:prstGeom>
              <a:noFill/>
            </p:spPr>
            <p:txBody>
              <a:bodyPr wrap="square" rtlCol="0">
                <a:spAutoFit/>
              </a:bodyPr>
              <a:lstStyle/>
              <a:p>
                <a:r>
                  <a:rPr lang="zh-CN" altLang="en-US" dirty="0" smtClean="0"/>
                  <a:t>光波，通常是指电磁波谱中的可见光。</a:t>
                </a:r>
                <a:endParaRPr lang="en-US" altLang="zh-CN" dirty="0" smtClean="0"/>
              </a:p>
              <a:p>
                <a:r>
                  <a:rPr lang="zh-CN" altLang="en-US" dirty="0" smtClean="0"/>
                  <a:t>一般</a:t>
                </a:r>
                <a:r>
                  <a:rPr lang="zh-CN" altLang="en-US" dirty="0"/>
                  <a:t>人的眼睛可以感知的电磁波的频率</a:t>
                </a:r>
                <a:r>
                  <a:rPr lang="zh-CN" altLang="en-US" dirty="0" smtClean="0"/>
                  <a:t>在</a:t>
                </a:r>
                <a:r>
                  <a:rPr lang="en-US" altLang="zh-CN" dirty="0" smtClean="0"/>
                  <a:t>410~750THz</a:t>
                </a:r>
                <a:r>
                  <a:rPr lang="zh-CN" altLang="en-US" dirty="0" smtClean="0"/>
                  <a:t>，真空中波长</a:t>
                </a:r>
                <a:r>
                  <a:rPr lang="zh-CN" altLang="en-US" dirty="0"/>
                  <a:t>在</a:t>
                </a:r>
                <a:r>
                  <a:rPr lang="en-US" altLang="zh-CN" dirty="0" smtClean="0"/>
                  <a:t>760~390nm</a:t>
                </a:r>
                <a:r>
                  <a:rPr lang="zh-CN" altLang="en-US" dirty="0"/>
                  <a:t>之间</a:t>
                </a:r>
                <a:r>
                  <a:rPr lang="zh-CN" altLang="en-US" dirty="0" smtClean="0"/>
                  <a:t>，</a:t>
                </a:r>
                <a:endParaRPr lang="en-US" altLang="zh-CN" dirty="0" smtClean="0"/>
              </a:p>
              <a:p>
                <a:r>
                  <a:rPr lang="zh-CN" altLang="en-US" dirty="0" smtClean="0"/>
                  <a:t>光</a:t>
                </a:r>
                <a:r>
                  <a:rPr lang="zh-CN" altLang="en-US" dirty="0"/>
                  <a:t>在真空中的</a:t>
                </a:r>
                <a:r>
                  <a:rPr lang="zh-CN" altLang="en-US" dirty="0" smtClean="0"/>
                  <a:t>传播速度</a:t>
                </a:r>
                <a14:m>
                  <m:oMath xmlns:m="http://schemas.openxmlformats.org/officeDocument/2006/math">
                    <m:r>
                      <a:rPr lang="en-US" altLang="zh-CN" i="1">
                        <a:latin typeface="Cambria Math" panose="02040503050406030204" pitchFamily="18" charset="0"/>
                      </a:rPr>
                      <m:t>𝑐</m:t>
                    </m:r>
                    <m:r>
                      <a:rPr lang="en-US" altLang="zh-CN" i="1">
                        <a:latin typeface="Cambria Math" panose="02040503050406030204" pitchFamily="18" charset="0"/>
                      </a:rPr>
                      <m:t>=3×</m:t>
                    </m:r>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10</m:t>
                        </m:r>
                      </m:e>
                      <m:sup>
                        <m:r>
                          <a:rPr lang="en-US" altLang="zh-CN" b="0" i="1" smtClean="0">
                            <a:latin typeface="Cambria Math" panose="02040503050406030204" pitchFamily="18" charset="0"/>
                          </a:rPr>
                          <m:t>8</m:t>
                        </m:r>
                      </m:sup>
                    </m:sSup>
                    <m:r>
                      <a:rPr lang="en-US" altLang="zh-CN" i="1">
                        <a:latin typeface="Cambria Math" panose="02040503050406030204" pitchFamily="18" charset="0"/>
                      </a:rPr>
                      <m:t> </m:t>
                    </m:r>
                    <m:r>
                      <a:rPr lang="en-US" altLang="zh-CN" i="1">
                        <a:latin typeface="Cambria Math" panose="02040503050406030204" pitchFamily="18" charset="0"/>
                      </a:rPr>
                      <m:t>𝑚</m:t>
                    </m:r>
                    <m:r>
                      <a:rPr lang="en-US" altLang="zh-CN" i="1">
                        <a:latin typeface="Cambria Math" panose="02040503050406030204" pitchFamily="18" charset="0"/>
                      </a:rPr>
                      <m:t>/</m:t>
                    </m:r>
                    <m:r>
                      <a:rPr lang="en-US" altLang="zh-CN" i="1">
                        <a:latin typeface="Cambria Math" panose="02040503050406030204" pitchFamily="18" charset="0"/>
                      </a:rPr>
                      <m:t>𝑠</m:t>
                    </m:r>
                  </m:oMath>
                </a14:m>
                <a:r>
                  <a:rPr lang="zh-CN" altLang="en-US" dirty="0" smtClean="0"/>
                  <a:t>，</a:t>
                </a:r>
                <a:r>
                  <a:rPr lang="zh-CN" altLang="en-US" dirty="0"/>
                  <a:t>是自然界中物质运动的最快速度</a:t>
                </a:r>
                <a:r>
                  <a:rPr lang="zh-CN" altLang="en-US" dirty="0" smtClean="0"/>
                  <a:t>。光波是横波</a:t>
                </a:r>
                <a:endParaRPr lang="zh-CN" altLang="en-US" dirty="0"/>
              </a:p>
            </p:txBody>
          </p:sp>
        </mc:Choice>
        <mc:Fallback xmlns="">
          <p:sp>
            <p:nvSpPr>
              <p:cNvPr id="5" name="文本框 4"/>
              <p:cNvSpPr txBox="1">
                <a:spLocks noRot="1" noChangeAspect="1" noMove="1" noResize="1" noEditPoints="1" noAdjustHandles="1" noChangeArrowheads="1" noChangeShapeType="1" noTextEdit="1"/>
              </p:cNvSpPr>
              <p:nvPr/>
            </p:nvSpPr>
            <p:spPr>
              <a:xfrm>
                <a:off x="6724073" y="1742628"/>
                <a:ext cx="4781665" cy="1477328"/>
              </a:xfrm>
              <a:prstGeom prst="rect">
                <a:avLst/>
              </a:prstGeom>
              <a:blipFill>
                <a:blip r:embed="rId3"/>
                <a:stretch>
                  <a:fillRect l="-1020" t="-3719" r="-638" b="-454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252033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04292" y="1731329"/>
            <a:ext cx="8102137" cy="1754326"/>
          </a:xfrm>
          <a:prstGeom prst="rect">
            <a:avLst/>
          </a:prstGeom>
          <a:noFill/>
        </p:spPr>
        <p:txBody>
          <a:bodyPr wrap="square" rtlCol="0">
            <a:spAutoFit/>
          </a:bodyPr>
          <a:lstStyle/>
          <a:p>
            <a:r>
              <a:rPr lang="zh-CN" altLang="en-US" dirty="0" smtClean="0"/>
              <a:t>区别：</a:t>
            </a:r>
            <a:endParaRPr lang="en-US" altLang="zh-CN" dirty="0" smtClean="0"/>
          </a:p>
          <a:p>
            <a:r>
              <a:rPr lang="zh-CN" altLang="en-US" dirty="0" smtClean="0"/>
              <a:t>光波</a:t>
            </a:r>
            <a:r>
              <a:rPr lang="en-US" altLang="zh-CN" dirty="0" smtClean="0"/>
              <a:t>(</a:t>
            </a:r>
            <a:r>
              <a:rPr lang="zh-CN" altLang="en-US" dirty="0" smtClean="0"/>
              <a:t>电磁波</a:t>
            </a:r>
            <a:r>
              <a:rPr lang="en-US" altLang="zh-CN" dirty="0" smtClean="0"/>
              <a:t>)</a:t>
            </a:r>
            <a:r>
              <a:rPr lang="zh-CN" altLang="en-US" dirty="0" smtClean="0"/>
              <a:t>是</a:t>
            </a:r>
            <a:r>
              <a:rPr lang="zh-CN" altLang="en-US" b="1" dirty="0"/>
              <a:t>横波</a:t>
            </a:r>
            <a:r>
              <a:rPr lang="zh-CN" altLang="en-US" dirty="0"/>
              <a:t>，机械波可以是</a:t>
            </a:r>
            <a:r>
              <a:rPr lang="zh-CN" altLang="en-US" b="1" dirty="0"/>
              <a:t>横波</a:t>
            </a:r>
            <a:r>
              <a:rPr lang="zh-CN" altLang="en-US" dirty="0"/>
              <a:t>也可以是</a:t>
            </a:r>
            <a:r>
              <a:rPr lang="zh-CN" altLang="en-US" b="1" dirty="0"/>
              <a:t>纵波</a:t>
            </a:r>
            <a:r>
              <a:rPr lang="zh-CN" altLang="en-US" dirty="0"/>
              <a:t>。</a:t>
            </a:r>
          </a:p>
          <a:p>
            <a:r>
              <a:rPr lang="zh-CN" altLang="en-US" dirty="0" smtClean="0"/>
              <a:t>机械波</a:t>
            </a:r>
            <a:r>
              <a:rPr lang="zh-CN" altLang="en-US" dirty="0"/>
              <a:t>是由于机械振动产生的，机械波的产生条件是</a:t>
            </a:r>
            <a:r>
              <a:rPr lang="zh-CN" altLang="en-US" b="1" dirty="0"/>
              <a:t>振源和</a:t>
            </a:r>
            <a:r>
              <a:rPr lang="zh-CN" altLang="en-US" b="1" dirty="0" smtClean="0"/>
              <a:t>介质</a:t>
            </a:r>
            <a:endParaRPr lang="en-US" altLang="zh-CN" b="1" dirty="0" smtClean="0"/>
          </a:p>
          <a:p>
            <a:r>
              <a:rPr lang="zh-CN" altLang="en-US" dirty="0"/>
              <a:t>电磁波产生的</a:t>
            </a:r>
            <a:r>
              <a:rPr lang="zh-CN" altLang="en-US" b="1" dirty="0"/>
              <a:t>振源</a:t>
            </a:r>
            <a:r>
              <a:rPr lang="zh-CN" altLang="en-US" dirty="0"/>
              <a:t>是</a:t>
            </a:r>
            <a:r>
              <a:rPr lang="zh-CN" altLang="en-US" b="1" dirty="0"/>
              <a:t>电荷</a:t>
            </a:r>
            <a:r>
              <a:rPr lang="zh-CN" altLang="en-US" dirty="0"/>
              <a:t>，产生的原因是</a:t>
            </a:r>
            <a:r>
              <a:rPr lang="zh-CN" altLang="en-US" b="1" dirty="0"/>
              <a:t>电荷的运动引起电场和磁场的</a:t>
            </a:r>
            <a:r>
              <a:rPr lang="zh-CN" altLang="en-US" b="1" dirty="0" smtClean="0"/>
              <a:t>变化</a:t>
            </a:r>
            <a:endParaRPr lang="en-US" altLang="zh-CN" b="1" dirty="0" smtClean="0"/>
          </a:p>
          <a:p>
            <a:r>
              <a:rPr lang="zh-CN" altLang="en-US" dirty="0" smtClean="0"/>
              <a:t>需要说明的是：</a:t>
            </a:r>
            <a:r>
              <a:rPr lang="zh-CN" altLang="en-US" b="1" dirty="0" smtClean="0"/>
              <a:t>机械波的传播是需要介质的，而电磁波的传播是不需要介质的</a:t>
            </a:r>
            <a:endParaRPr lang="en-US" altLang="zh-CN" b="1" dirty="0" smtClean="0"/>
          </a:p>
          <a:p>
            <a:endParaRPr lang="zh-CN" altLang="en-US" dirty="0"/>
          </a:p>
        </p:txBody>
      </p:sp>
    </p:spTree>
    <p:extLst>
      <p:ext uri="{BB962C8B-B14F-4D97-AF65-F5344CB8AC3E}">
        <p14:creationId xmlns:p14="http://schemas.microsoft.com/office/powerpoint/2010/main" val="252658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132956" y="876935"/>
            <a:ext cx="4288353" cy="584775"/>
          </a:xfrm>
          <a:prstGeom prst="rect">
            <a:avLst/>
          </a:prstGeom>
          <a:noFill/>
        </p:spPr>
        <p:txBody>
          <a:bodyPr wrap="none" rtlCol="0">
            <a:spAutoFit/>
          </a:bodyPr>
          <a:lstStyle/>
          <a:p>
            <a:r>
              <a:rPr lang="zh-CN" altLang="en-US" sz="3200" dirty="0" smtClean="0"/>
              <a:t>光的波粒二象性的理解</a:t>
            </a:r>
            <a:endParaRPr lang="zh-CN" altLang="en-US" sz="3200" dirty="0"/>
          </a:p>
        </p:txBody>
      </p:sp>
      <p:sp>
        <p:nvSpPr>
          <p:cNvPr id="4" name="文本框 3"/>
          <p:cNvSpPr txBox="1"/>
          <p:nvPr/>
        </p:nvSpPr>
        <p:spPr>
          <a:xfrm>
            <a:off x="4625672" y="1802532"/>
            <a:ext cx="3302923" cy="377768"/>
          </a:xfrm>
          <a:prstGeom prst="rect">
            <a:avLst/>
          </a:prstGeom>
          <a:noFill/>
        </p:spPr>
        <p:txBody>
          <a:bodyPr wrap="square" rtlCol="0">
            <a:spAutoFit/>
          </a:bodyPr>
          <a:lstStyle/>
          <a:p>
            <a:r>
              <a:rPr lang="zh-CN" altLang="en-US" dirty="0"/>
              <a:t>光既具有粒子性又具有</a:t>
            </a:r>
            <a:r>
              <a:rPr lang="zh-CN" altLang="en-US" dirty="0" smtClean="0"/>
              <a:t>波动性</a:t>
            </a:r>
            <a:endParaRPr lang="en-US" altLang="zh-CN" dirty="0" smtClean="0"/>
          </a:p>
        </p:txBody>
      </p:sp>
    </p:spTree>
    <p:extLst>
      <p:ext uri="{BB962C8B-B14F-4D97-AF65-F5344CB8AC3E}">
        <p14:creationId xmlns:p14="http://schemas.microsoft.com/office/powerpoint/2010/main" val="244687662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918075" y="1678642"/>
            <a:ext cx="5107275" cy="923330"/>
          </a:xfrm>
          <a:prstGeom prst="rect">
            <a:avLst/>
          </a:prstGeom>
          <a:noFill/>
        </p:spPr>
        <p:txBody>
          <a:bodyPr wrap="square" rtlCol="0">
            <a:spAutoFit/>
          </a:bodyPr>
          <a:lstStyle/>
          <a:p>
            <a:r>
              <a:rPr lang="zh-CN" altLang="en-US" dirty="0" smtClean="0"/>
              <a:t>光的粒子性使得光具有能量和动量，可以与物质发生相互作用，如光电效应和康普顿散射等。</a:t>
            </a:r>
            <a:endParaRPr lang="en-US" altLang="zh-CN" dirty="0" smtClean="0"/>
          </a:p>
          <a:p>
            <a:endParaRPr lang="zh-CN" altLang="en-US" dirty="0"/>
          </a:p>
        </p:txBody>
      </p:sp>
      <p:sp>
        <p:nvSpPr>
          <p:cNvPr id="7" name="文本框 6"/>
          <p:cNvSpPr txBox="1"/>
          <p:nvPr/>
        </p:nvSpPr>
        <p:spPr>
          <a:xfrm>
            <a:off x="4918075" y="3426936"/>
            <a:ext cx="6471920" cy="1477328"/>
          </a:xfrm>
          <a:prstGeom prst="rect">
            <a:avLst/>
          </a:prstGeom>
          <a:noFill/>
        </p:spPr>
        <p:txBody>
          <a:bodyPr wrap="square" rtlCol="0">
            <a:spAutoFit/>
          </a:bodyPr>
          <a:lstStyle/>
          <a:p>
            <a:r>
              <a:rPr lang="zh-CN" altLang="en-US" b="1" dirty="0" smtClean="0"/>
              <a:t>康普顿散射（</a:t>
            </a:r>
            <a:r>
              <a:rPr lang="en-US" altLang="zh-CN" b="1" dirty="0" smtClean="0"/>
              <a:t>Compton Scattering</a:t>
            </a:r>
            <a:r>
              <a:rPr lang="zh-CN" altLang="en-US" b="1" dirty="0" smtClean="0"/>
              <a:t>）</a:t>
            </a:r>
            <a:r>
              <a:rPr lang="zh-CN" altLang="en-US" dirty="0" smtClean="0"/>
              <a:t>，或称康普顿效应（</a:t>
            </a:r>
            <a:r>
              <a:rPr lang="en-US" altLang="zh-CN" dirty="0" smtClean="0"/>
              <a:t>Compton Effect</a:t>
            </a:r>
            <a:r>
              <a:rPr lang="zh-CN" altLang="en-US" dirty="0" smtClean="0"/>
              <a:t>），是指当 </a:t>
            </a:r>
            <a:r>
              <a:rPr lang="en-US" altLang="zh-CN" dirty="0" smtClean="0"/>
              <a:t>X </a:t>
            </a:r>
            <a:r>
              <a:rPr lang="zh-CN" altLang="en-US" dirty="0" smtClean="0"/>
              <a:t>射线或伽马射线的光子与物质相互作用时，因失去能量而导致波长变长的现象。这一波长变化的幅度被称为康普顿偏移。康普顿本人引用光电效应和狭义相对论来解释这一现象，并推导出康普顿频移公式</a:t>
            </a:r>
          </a:p>
        </p:txBody>
      </p:sp>
      <p:sp>
        <p:nvSpPr>
          <p:cNvPr id="9" name="AutoShape 2" descr="https://picx.zhimg.com/80/v2-0a6936ff1fe783ab4278858dd86c89d9_1440w.webp?source=1def8aca"/>
          <p:cNvSpPr>
            <a:spLocks noChangeAspect="1" noChangeArrowheads="1"/>
          </p:cNvSpPr>
          <p:nvPr/>
        </p:nvSpPr>
        <p:spPr bwMode="auto">
          <a:xfrm>
            <a:off x="155575" y="-2490788"/>
            <a:ext cx="4762500" cy="519112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1" name="图片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9840" y="1561624"/>
            <a:ext cx="3066642" cy="3342640"/>
          </a:xfrm>
          <a:prstGeom prst="rect">
            <a:avLst/>
          </a:prstGeom>
        </p:spPr>
      </p:pic>
      <p:sp>
        <p:nvSpPr>
          <p:cNvPr id="2" name="文本框 1"/>
          <p:cNvSpPr txBox="1"/>
          <p:nvPr/>
        </p:nvSpPr>
        <p:spPr>
          <a:xfrm>
            <a:off x="1812175" y="4904264"/>
            <a:ext cx="2262158" cy="369332"/>
          </a:xfrm>
          <a:prstGeom prst="rect">
            <a:avLst/>
          </a:prstGeom>
          <a:noFill/>
        </p:spPr>
        <p:txBody>
          <a:bodyPr wrap="none" rtlCol="0">
            <a:spAutoFit/>
          </a:bodyPr>
          <a:lstStyle/>
          <a:p>
            <a:r>
              <a:rPr lang="zh-CN" altLang="en-US" dirty="0" smtClean="0"/>
              <a:t>图为光电效应示意图</a:t>
            </a:r>
            <a:endParaRPr lang="zh-CN" altLang="en-US" dirty="0"/>
          </a:p>
        </p:txBody>
      </p:sp>
    </p:spTree>
    <p:extLst>
      <p:ext uri="{BB962C8B-B14F-4D97-AF65-F5344CB8AC3E}">
        <p14:creationId xmlns:p14="http://schemas.microsoft.com/office/powerpoint/2010/main" val="10124939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6824749" y="1835264"/>
            <a:ext cx="4429760" cy="923330"/>
          </a:xfrm>
          <a:prstGeom prst="rect">
            <a:avLst/>
          </a:prstGeom>
          <a:noFill/>
        </p:spPr>
        <p:txBody>
          <a:bodyPr wrap="square" rtlCol="0">
            <a:spAutoFit/>
          </a:bodyPr>
          <a:lstStyle/>
          <a:p>
            <a:r>
              <a:rPr lang="zh-CN" altLang="en-US" dirty="0" smtClean="0"/>
              <a:t>波动性则使得光具有干涉、衍射等特性，为光学仪器的设计和制造提供了理论基础</a:t>
            </a:r>
          </a:p>
          <a:p>
            <a:endParaRPr lang="zh-CN" altLang="en-US" dirty="0"/>
          </a:p>
        </p:txBody>
      </p:sp>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062" y="151077"/>
            <a:ext cx="5611067" cy="3706951"/>
          </a:xfrm>
          <a:prstGeom prst="rect">
            <a:avLst/>
          </a:prstGeom>
        </p:spPr>
      </p:pic>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350" y="3858028"/>
            <a:ext cx="5633504" cy="2308313"/>
          </a:xfrm>
          <a:prstGeom prst="rect">
            <a:avLst/>
          </a:prstGeom>
        </p:spPr>
      </p:pic>
    </p:spTree>
    <p:extLst>
      <p:ext uri="{BB962C8B-B14F-4D97-AF65-F5344CB8AC3E}">
        <p14:creationId xmlns:p14="http://schemas.microsoft.com/office/powerpoint/2010/main" val="13621003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945761" y="732848"/>
            <a:ext cx="2646878" cy="584775"/>
          </a:xfrm>
          <a:prstGeom prst="rect">
            <a:avLst/>
          </a:prstGeom>
          <a:noFill/>
        </p:spPr>
        <p:txBody>
          <a:bodyPr wrap="none" rtlCol="0">
            <a:spAutoFit/>
          </a:bodyPr>
          <a:lstStyle/>
          <a:p>
            <a:r>
              <a:rPr lang="zh-CN" altLang="en-US" sz="3200" dirty="0" smtClean="0"/>
              <a:t>光传播的叠加</a:t>
            </a:r>
            <a:endParaRPr lang="zh-CN" altLang="en-US" sz="3200" dirty="0"/>
          </a:p>
        </p:txBody>
      </p:sp>
      <p:sp>
        <p:nvSpPr>
          <p:cNvPr id="5" name="文本框 4"/>
          <p:cNvSpPr txBox="1"/>
          <p:nvPr/>
        </p:nvSpPr>
        <p:spPr>
          <a:xfrm>
            <a:off x="910597" y="4761550"/>
            <a:ext cx="7165330" cy="1200329"/>
          </a:xfrm>
          <a:prstGeom prst="rect">
            <a:avLst/>
          </a:prstGeom>
          <a:noFill/>
        </p:spPr>
        <p:txBody>
          <a:bodyPr wrap="square" rtlCol="0">
            <a:spAutoFit/>
          </a:bodyPr>
          <a:lstStyle/>
          <a:p>
            <a:r>
              <a:rPr lang="zh-CN" altLang="en-US" b="1" dirty="0" smtClean="0"/>
              <a:t>进一步讨论：光的干涉</a:t>
            </a:r>
            <a:endParaRPr lang="en-US" altLang="zh-CN" b="1" dirty="0" smtClean="0"/>
          </a:p>
          <a:p>
            <a:r>
              <a:rPr lang="zh-CN" altLang="en-US" b="1" dirty="0" smtClean="0"/>
              <a:t>光的</a:t>
            </a:r>
            <a:r>
              <a:rPr lang="zh-CN" altLang="en-US" b="1" dirty="0"/>
              <a:t>干涉</a:t>
            </a:r>
            <a:r>
              <a:rPr lang="zh-CN" altLang="en-US" b="1" dirty="0" smtClean="0"/>
              <a:t>是</a:t>
            </a:r>
            <a:r>
              <a:rPr lang="zh-CN" altLang="en-US" b="1" dirty="0"/>
              <a:t>光波叠加的</a:t>
            </a:r>
            <a:r>
              <a:rPr lang="zh-CN" altLang="en-US" b="1" dirty="0" smtClean="0"/>
              <a:t>结果</a:t>
            </a:r>
            <a:endParaRPr lang="en-US" altLang="zh-CN" dirty="0" smtClean="0"/>
          </a:p>
          <a:p>
            <a:r>
              <a:rPr lang="zh-CN" altLang="en-US" dirty="0"/>
              <a:t>光的干涉强调的是在一段时间内在空间中某处的稳定叠加，即产生</a:t>
            </a:r>
            <a:r>
              <a:rPr lang="zh-CN" altLang="en-US" b="1" dirty="0"/>
              <a:t>稳定的光强的强弱分布（干涉条纹）</a:t>
            </a:r>
            <a:r>
              <a:rPr lang="zh-CN" altLang="en-US" dirty="0"/>
              <a:t>的现象</a:t>
            </a:r>
          </a:p>
        </p:txBody>
      </p:sp>
      <p:pic>
        <p:nvPicPr>
          <p:cNvPr id="6" name="图片 5"/>
          <p:cNvPicPr>
            <a:picLocks noChangeAspect="1"/>
          </p:cNvPicPr>
          <p:nvPr/>
        </p:nvPicPr>
        <p:blipFill>
          <a:blip r:embed="rId2"/>
          <a:stretch>
            <a:fillRect/>
          </a:stretch>
        </p:blipFill>
        <p:spPr>
          <a:xfrm>
            <a:off x="5765997" y="1679537"/>
            <a:ext cx="5524581" cy="3486826"/>
          </a:xfrm>
          <a:prstGeom prst="rect">
            <a:avLst/>
          </a:prstGeom>
        </p:spPr>
      </p:pic>
      <p:sp>
        <p:nvSpPr>
          <p:cNvPr id="7" name="矩形 6"/>
          <p:cNvSpPr/>
          <p:nvPr/>
        </p:nvSpPr>
        <p:spPr>
          <a:xfrm>
            <a:off x="8591098" y="4623051"/>
            <a:ext cx="3435508" cy="1477328"/>
          </a:xfrm>
          <a:prstGeom prst="rect">
            <a:avLst/>
          </a:prstGeom>
        </p:spPr>
        <p:txBody>
          <a:bodyPr wrap="square">
            <a:spAutoFit/>
          </a:bodyPr>
          <a:lstStyle/>
          <a:p>
            <a:r>
              <a:rPr lang="zh-CN" altLang="en-US" b="1" i="0" dirty="0" smtClean="0">
                <a:solidFill>
                  <a:srgbClr val="191B1F"/>
                </a:solidFill>
                <a:effectLst/>
                <a:latin typeface="-apple-system"/>
              </a:rPr>
              <a:t>类型</a:t>
            </a:r>
            <a:endParaRPr lang="en-US" altLang="zh-CN" b="1" i="0" dirty="0" smtClean="0">
              <a:solidFill>
                <a:srgbClr val="191B1F"/>
              </a:solidFill>
              <a:effectLst/>
              <a:latin typeface="-apple-system"/>
            </a:endParaRPr>
          </a:p>
          <a:p>
            <a:r>
              <a:rPr lang="zh-CN" altLang="en-US" b="1" i="0" dirty="0" smtClean="0">
                <a:solidFill>
                  <a:srgbClr val="191B1F"/>
                </a:solidFill>
                <a:effectLst/>
                <a:latin typeface="-apple-system"/>
              </a:rPr>
              <a:t>同频率光波叠加</a:t>
            </a:r>
          </a:p>
          <a:p>
            <a:r>
              <a:rPr lang="zh-CN" altLang="en-US" b="1" i="0" dirty="0" smtClean="0">
                <a:solidFill>
                  <a:srgbClr val="191B1F"/>
                </a:solidFill>
                <a:effectLst/>
                <a:latin typeface="-apple-system"/>
              </a:rPr>
              <a:t>振动方向相同</a:t>
            </a:r>
            <a:r>
              <a:rPr lang="en-US" altLang="zh-CN" b="1" i="0" dirty="0" smtClean="0">
                <a:solidFill>
                  <a:srgbClr val="191B1F"/>
                </a:solidFill>
                <a:effectLst/>
                <a:latin typeface="-apple-system"/>
              </a:rPr>
              <a:t>/</a:t>
            </a:r>
            <a:r>
              <a:rPr lang="zh-CN" altLang="en-US" b="1" dirty="0"/>
              <a:t>振动方向垂直</a:t>
            </a:r>
          </a:p>
          <a:p>
            <a:r>
              <a:rPr lang="zh-CN" altLang="en-US" b="1" dirty="0"/>
              <a:t>不同频率光波叠加</a:t>
            </a:r>
          </a:p>
          <a:p>
            <a:r>
              <a:rPr lang="zh-CN" altLang="en-US" b="1" dirty="0">
                <a:hlinkClick r:id="rId3" action="ppaction://hlinksldjump"/>
              </a:rPr>
              <a:t>光</a:t>
            </a:r>
            <a:r>
              <a:rPr lang="zh-CN" altLang="en-US" b="1" dirty="0" smtClean="0">
                <a:hlinkClick r:id="rId3" action="ppaction://hlinksldjump"/>
              </a:rPr>
              <a:t>拍</a:t>
            </a:r>
            <a:endParaRPr lang="zh-CN" altLang="en-US" b="1" dirty="0"/>
          </a:p>
        </p:txBody>
      </p:sp>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6514" y="1926888"/>
            <a:ext cx="3697488" cy="2442745"/>
          </a:xfrm>
          <a:prstGeom prst="rect">
            <a:avLst/>
          </a:prstGeom>
        </p:spPr>
      </p:pic>
      <p:sp>
        <p:nvSpPr>
          <p:cNvPr id="2" name="文本框 1"/>
          <p:cNvSpPr txBox="1"/>
          <p:nvPr/>
        </p:nvSpPr>
        <p:spPr>
          <a:xfrm>
            <a:off x="8591098" y="3703781"/>
            <a:ext cx="2699480" cy="923330"/>
          </a:xfrm>
          <a:prstGeom prst="rect">
            <a:avLst/>
          </a:prstGeom>
          <a:solidFill>
            <a:schemeClr val="bg1"/>
          </a:solidFill>
        </p:spPr>
        <p:txBody>
          <a:bodyPr wrap="square" rtlCol="0">
            <a:spAutoFit/>
          </a:bodyPr>
          <a:lstStyle/>
          <a:p>
            <a:r>
              <a:rPr lang="zh-CN" altLang="en-US" dirty="0"/>
              <a:t>两列波在相遇点的合振动是各个波独自在该点振动的矢量叠加（矢量和）</a:t>
            </a:r>
          </a:p>
        </p:txBody>
      </p:sp>
    </p:spTree>
    <p:extLst>
      <p:ext uri="{BB962C8B-B14F-4D97-AF65-F5344CB8AC3E}">
        <p14:creationId xmlns:p14="http://schemas.microsoft.com/office/powerpoint/2010/main" val="771904697"/>
      </p:ext>
    </p:extLst>
  </p:cSld>
  <p:clrMapOvr>
    <a:masterClrMapping/>
  </p:clrMapOvr>
  <p:timing>
    <p:tnLst>
      <p:par>
        <p:cTn id="1" dur="indefinite" restart="never" nodeType="tmRoot"/>
      </p:par>
    </p:tnLst>
  </p:timing>
</p:sld>
</file>

<file path=ppt/theme/theme1.xml><?xml version="1.0" encoding="utf-8"?>
<a:theme xmlns:a="http://schemas.openxmlformats.org/drawingml/2006/main" name="回顾">
  <a:themeElements>
    <a:clrScheme name="回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154</TotalTime>
  <Words>609</Words>
  <Application>Microsoft Office PowerPoint</Application>
  <PresentationFormat>宽屏</PresentationFormat>
  <Paragraphs>41</Paragraphs>
  <Slides>11</Slides>
  <Notes>0</Notes>
  <HiddenSlides>1</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11</vt:i4>
      </vt:variant>
    </vt:vector>
  </HeadingPairs>
  <TitlesOfParts>
    <vt:vector size="18" baseType="lpstr">
      <vt:lpstr>-apple-system</vt:lpstr>
      <vt:lpstr>Helvetica Neue</vt:lpstr>
      <vt:lpstr>宋体</vt:lpstr>
      <vt:lpstr>Calibri</vt:lpstr>
      <vt:lpstr>Calibri Light</vt:lpstr>
      <vt:lpstr>Cambria Math</vt:lpstr>
      <vt:lpstr>回顾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user</cp:lastModifiedBy>
  <cp:revision>16</cp:revision>
  <dcterms:created xsi:type="dcterms:W3CDTF">2024-03-07T14:05:00Z</dcterms:created>
  <dcterms:modified xsi:type="dcterms:W3CDTF">2024-03-08T12:13:45Z</dcterms:modified>
</cp:coreProperties>
</file>